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2" roundtripDataSignature="AMtx7mj6JXxDyrJqch5G5OvbdqW2inSc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customschemas.google.com/relationships/presentationmetadata" Target="meta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gif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7" name="Google Shape;27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ea0ba12c3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2" name="Google Shape;332;gea0ba12c3d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ec303b4d7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8" name="Google Shape;338;gec303b4d7c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e869e6f3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5" name="Google Shape;345;ge869e6f3b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ee10b788de_0_1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ee10b788de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e10b788de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7" name="Google Shape;357;gee10b788de_0_2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e82796b3b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import 'package:demo_app/domain/use_case/Converter.dart';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import 'package:flutter/foundation.dart';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 ConvertionModel extends ChangeNotifier {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String _decimal = "0", _binary = "0";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String get decimal =&gt; _decimal;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String get binary =&gt; _binary;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void reset() {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_decimal = "0";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_binary = "0";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notifyListeners();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vopid updateBinary(int digit) {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_binary = Converter.adjustValue(_binary, digit);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_decimal = Converter.bin2dec(_binary);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notifyListeners();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void updateDecimal(int digit) {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_decimal = Converter.adjustValue(_decimal, digits);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_binary = Converter.dec2bin(_decimal);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notifyListeners();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3" name="Google Shape;363;ge82796b3b4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ee10b788de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import 'package:demo_app/domain/use_case/Converter.dart';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import 'package:flutter/foundation.dart';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class ConvertionModel extends ChangeNotifier {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String _decimal = "0", _binary = "0";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String get decimal =&gt; _decimal;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String get binary =&gt; _binary;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void reset() {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_decimal = "0";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_binary = "0";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notifyListeners();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vopid updateBinary(int digit) {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_binary = Converter.adjustValue(_binary, digit);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_decimal = Converter.bin2dec(_binary);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notifyListeners();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void updateDecimal(int digit) {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_decimal = Converter.adjustValue(_decimal, digits);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_binary = Converter.dec2bin(_decimal);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notifyListeners();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0" name="Google Shape;370;gee10b788de_0_2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e82796b3b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void main() =&gt; runApp(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ChangeNotifierPorvider(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create: (context) =&gt; ConvertionModel(),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child: App(),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),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7" name="Google Shape;377;ge82796b3b4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e82796b3b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Consumer&lt;ConvertionModel&gt;(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builder: (context, calculator, child) {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return Container(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padding: const EdgeInsets.all(8.0),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alignment: Alignment.centerRight,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child: Text(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calculator.decimal,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textAlogn: TextAlign.right,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style: TextStyle(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fontWeight: FontWeight.bold,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color: Theme.of(context).accentColor,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fontSize: 35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),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)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);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4" name="Google Shape;384;ge82796b3b4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edf329b0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1" name="Google Shape;391;gedf329b073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0056b9c3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96" name="Google Shape;396;g10056b9c3b8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03" name="Google Shape;403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8" name="Google Shape;28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ec303b4d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4" name="Google Shape;294;gec303b4d7c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fd6246c4b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fd6246c4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06" name="Google Shape;30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ee10b788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4" name="Google Shape;314;gee10b788de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a0ba12c3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0" name="Google Shape;320;gea0ba12c3d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ea0ba12c3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6" name="Google Shape;326;gea0ba12c3d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 showMasterSp="0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4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4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47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8" name="Google Shape;108;p47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47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0" name="Google Shape;110;p4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 showMasterSp="0">
  <p:cSld name="CAPTION_ONL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48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4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48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16" name="Google Shape;116;p4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 showMasterSp="0">
  <p:cSld name="BIG_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9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" name="Google Shape;119;p49"/>
          <p:cNvGrpSpPr/>
          <p:nvPr/>
        </p:nvGrpSpPr>
        <p:grpSpPr>
          <a:xfrm>
            <a:off x="5959221" y="4119576"/>
            <a:ext cx="2520950" cy="1024165"/>
            <a:chOff x="6917201" y="0"/>
            <a:chExt cx="2227777" cy="863400"/>
          </a:xfrm>
        </p:grpSpPr>
        <p:sp>
          <p:nvSpPr>
            <p:cNvPr id="120" name="Google Shape;120;p4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4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4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123;p49"/>
          <p:cNvGrpSpPr/>
          <p:nvPr/>
        </p:nvGrpSpPr>
        <p:grpSpPr>
          <a:xfrm>
            <a:off x="199148" y="2"/>
            <a:ext cx="2795412" cy="1083308"/>
            <a:chOff x="6917201" y="0"/>
            <a:chExt cx="2227777" cy="863400"/>
          </a:xfrm>
        </p:grpSpPr>
        <p:sp>
          <p:nvSpPr>
            <p:cNvPr id="124" name="Google Shape;124;p4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4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4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" name="Google Shape;127;p49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49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9" name="Google Shape;129;p4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1" showMasterSp="0">
  <p:cSld name="SECTION_HEADER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BJETO DE ESTUDIO DE LA LÓGICA" id="131" name="Google Shape;131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4493"/>
            <a:ext cx="9144000" cy="5143502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>
                <a:alpha val="0"/>
              </a:srgbClr>
            </a:outerShdw>
          </a:effectLst>
        </p:spPr>
      </p:pic>
      <p:sp>
        <p:nvSpPr>
          <p:cNvPr id="132" name="Google Shape;132;p50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50"/>
          <p:cNvSpPr/>
          <p:nvPr/>
        </p:nvSpPr>
        <p:spPr>
          <a:xfrm>
            <a:off x="11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50"/>
          <p:cNvSpPr txBox="1"/>
          <p:nvPr>
            <p:ph type="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Arial"/>
              <a:buNone/>
              <a:defRPr b="0" sz="6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p50"/>
          <p:cNvSpPr txBox="1"/>
          <p:nvPr>
            <p:ph idx="1" type="body"/>
          </p:nvPr>
        </p:nvSpPr>
        <p:spPr>
          <a:xfrm>
            <a:off x="822960" y="3339846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36" name="Google Shape;136;p50"/>
          <p:cNvSpPr txBox="1"/>
          <p:nvPr>
            <p:ph idx="10" type="dt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50"/>
          <p:cNvSpPr txBox="1"/>
          <p:nvPr>
            <p:ph idx="11" type="ftr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50"/>
          <p:cNvSpPr txBox="1"/>
          <p:nvPr>
            <p:ph idx="12" type="sldNum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39" name="Google Shape;139;p50"/>
          <p:cNvCxnSpPr/>
          <p:nvPr/>
        </p:nvCxnSpPr>
        <p:spPr>
          <a:xfrm>
            <a:off x="905744" y="3257550"/>
            <a:ext cx="740640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ee10b788de_0_15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e10b788de_0_15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gee10b788de_0_15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gee10b788de_0_159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gee10b788de_0_159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" name="Google Shape;151;gee10b788de_0_159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2" name="Google Shape;152;gee10b788de_0_159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gee10b788de_0_159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gee10b788de_0_159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" name="Google Shape;155;gee10b788de_0_159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56" name="Google Shape;156;gee10b788de_0_15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gee10b788de_0_159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gee10b788de_0_159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9" name="Google Shape;159;gee10b788de_0_159"/>
          <p:cNvGrpSpPr/>
          <p:nvPr/>
        </p:nvGrpSpPr>
        <p:grpSpPr>
          <a:xfrm>
            <a:off x="7057470" y="5088"/>
            <a:ext cx="1851282" cy="752108"/>
            <a:chOff x="6917201" y="0"/>
            <a:chExt cx="2227777" cy="863400"/>
          </a:xfrm>
        </p:grpSpPr>
        <p:sp>
          <p:nvSpPr>
            <p:cNvPr id="160" name="Google Shape;160;gee10b788de_0_15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gee10b788de_0_15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gee10b788de_0_15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3" name="Google Shape;163;gee10b788de_0_159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164" name="Google Shape;164;gee10b788de_0_15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gee10b788de_0_15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gee10b788de_0_15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" name="Google Shape;167;gee10b788de_0_159"/>
          <p:cNvGrpSpPr/>
          <p:nvPr/>
        </p:nvGrpSpPr>
        <p:grpSpPr>
          <a:xfrm>
            <a:off x="199156" y="4055652"/>
            <a:ext cx="2795414" cy="1083308"/>
            <a:chOff x="6917201" y="0"/>
            <a:chExt cx="2227777" cy="863400"/>
          </a:xfrm>
        </p:grpSpPr>
        <p:sp>
          <p:nvSpPr>
            <p:cNvPr id="168" name="Google Shape;168;gee10b788de_0_15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gee10b788de_0_15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gee10b788de_0_15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" name="Google Shape;171;gee10b788de_0_159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172" name="Google Shape;172;gee10b788de_0_159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" name="Google Shape;173;gee10b788de_0_15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titleOnly">
  <p:cSld name="TITLE_ONLY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e10b788de_0_18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ee10b788de_0_18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ee10b788de_0_18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ee10b788de_0_18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9" name="Google Shape;179;gee10b788de_0_18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showMasterSp="0" type="obj">
  <p:cSld name="OBJEC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e10b788de_0_193"/>
          <p:cNvSpPr txBox="1"/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2" name="Google Shape;182;gee10b788de_0_193"/>
          <p:cNvSpPr txBox="1"/>
          <p:nvPr>
            <p:ph idx="1" type="body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3" name="Google Shape;183;gee10b788de_0_193"/>
          <p:cNvSpPr txBox="1"/>
          <p:nvPr>
            <p:ph idx="10" type="dt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gee10b788de_0_193"/>
          <p:cNvSpPr txBox="1"/>
          <p:nvPr>
            <p:ph idx="11" type="ftr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gee10b788de_0_193"/>
          <p:cNvSpPr txBox="1"/>
          <p:nvPr>
            <p:ph idx="12" type="sldNum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 showMasterSp="0">
  <p:cSld name="MAIN_POINT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e10b788de_0_199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ee10b788de_0_199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9" name="Google Shape;189;gee10b788de_0_199"/>
          <p:cNvGrpSpPr/>
          <p:nvPr/>
        </p:nvGrpSpPr>
        <p:grpSpPr>
          <a:xfrm>
            <a:off x="255991" y="-119"/>
            <a:ext cx="2251347" cy="1043408"/>
            <a:chOff x="3961956" y="4383950"/>
            <a:chExt cx="1160548" cy="548700"/>
          </a:xfrm>
        </p:grpSpPr>
        <p:sp>
          <p:nvSpPr>
            <p:cNvPr id="190" name="Google Shape;190;gee10b788de_0_199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gee10b788de_0_199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gee10b788de_0_199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gee10b788de_0_19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4" name="Google Shape;194;gee10b788de_0_199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195" name="Google Shape;195;gee10b788de_0_19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gee10b788de_0_19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gee10b788de_0_19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" name="Google Shape;198;gee10b788de_0_199"/>
          <p:cNvGrpSpPr/>
          <p:nvPr/>
        </p:nvGrpSpPr>
        <p:grpSpPr>
          <a:xfrm>
            <a:off x="5886367" y="1243"/>
            <a:ext cx="3257455" cy="1261514"/>
            <a:chOff x="6917201" y="0"/>
            <a:chExt cx="2227777" cy="863400"/>
          </a:xfrm>
        </p:grpSpPr>
        <p:sp>
          <p:nvSpPr>
            <p:cNvPr id="199" name="Google Shape;199;gee10b788de_0_19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gee10b788de_0_19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gee10b788de_0_19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2" name="Google Shape;202;gee10b788de_0_199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03" name="Google Shape;203;gee10b788de_0_19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ee10b788de_0_217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" name="Google Shape;206;gee10b788de_0_217"/>
          <p:cNvGrpSpPr/>
          <p:nvPr/>
        </p:nvGrpSpPr>
        <p:grpSpPr>
          <a:xfrm>
            <a:off x="5594193" y="3961115"/>
            <a:ext cx="2910145" cy="1182340"/>
            <a:chOff x="6917201" y="0"/>
            <a:chExt cx="2227777" cy="863400"/>
          </a:xfrm>
        </p:grpSpPr>
        <p:sp>
          <p:nvSpPr>
            <p:cNvPr id="207" name="Google Shape;207;gee10b788de_0_21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gee10b788de_0_2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gee10b788de_0_217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" name="Google Shape;210;gee10b788de_0_217"/>
          <p:cNvGrpSpPr/>
          <p:nvPr/>
        </p:nvGrpSpPr>
        <p:grpSpPr>
          <a:xfrm>
            <a:off x="199156" y="2"/>
            <a:ext cx="2795414" cy="1083308"/>
            <a:chOff x="6917201" y="0"/>
            <a:chExt cx="2227777" cy="863400"/>
          </a:xfrm>
        </p:grpSpPr>
        <p:sp>
          <p:nvSpPr>
            <p:cNvPr id="211" name="Google Shape;211;gee10b788de_0_21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gee10b788de_0_2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gee10b788de_0_217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" name="Google Shape;214;gee10b788de_0_217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5" name="Google Shape;215;gee10b788de_0_21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9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9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" name="Google Shape;16;p39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7" name="Google Shape;17;p39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39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39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" name="Google Shape;20;p39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21" name="Google Shape;21;p3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39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39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" name="Google Shape;24;p39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5" name="Google Shape;25;p3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3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" name="Google Shape;28;p39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9" name="Google Shape;29;p3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" name="Google Shape;32;p39"/>
          <p:cNvGrpSpPr/>
          <p:nvPr/>
        </p:nvGrpSpPr>
        <p:grpSpPr>
          <a:xfrm>
            <a:off x="199148" y="4055652"/>
            <a:ext cx="2795412" cy="1083308"/>
            <a:chOff x="6917201" y="0"/>
            <a:chExt cx="2227777" cy="863400"/>
          </a:xfrm>
        </p:grpSpPr>
        <p:sp>
          <p:nvSpPr>
            <p:cNvPr id="33" name="Google Shape;33;p39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9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39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7" name="Google Shape;37;p39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3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showMasterSp="0" type="tx">
  <p:cSld name="TITLE_AND_BODY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ee10b788de_0_22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ee10b788de_0_22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ee10b788de_0_22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ee10b788de_0_2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1" name="Google Shape;221;gee10b788de_0_22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2" name="Google Shape;222;gee10b788de_0_22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showMasterSp="0" type="twoColTx">
  <p:cSld name="TITLE_AND_TWO_COLUMNS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ee10b788de_0_23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gee10b788de_0_23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gee10b788de_0_23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ee10b788de_0_23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8" name="Google Shape;228;gee10b788de_0_236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9" name="Google Shape;229;gee10b788de_0_236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0" name="Google Shape;230;gee10b788de_0_23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 showMasterSp="0">
  <p:cSld name="ONE_COLUMN_TEXT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e10b788de_0_24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ee10b788de_0_24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gee10b788de_0_24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gee10b788de_0_24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6" name="Google Shape;236;gee10b788de_0_244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7" name="Google Shape;237;gee10b788de_0_24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 showMasterSp="0">
  <p:cSld name="SECTION_TITLE_AND_DESCRIPTION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e10b788de_0_25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ee10b788de_0_25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ee10b788de_0_251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gee10b788de_0_251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43" name="Google Shape;243;gee10b788de_0_251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4" name="Google Shape;244;gee10b788de_0_251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5" name="Google Shape;245;gee10b788de_0_25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 showMasterSp="0">
  <p:cSld name="CAPTION_ONLY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ee10b788de_0_25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ee10b788de_0_25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gee10b788de_0_25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ee10b788de_0_259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51" name="Google Shape;251;gee10b788de_0_25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 showMasterSp="0">
  <p:cSld name="BIG_NUMBER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ee10b788de_0_265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4" name="Google Shape;254;gee10b788de_0_265"/>
          <p:cNvGrpSpPr/>
          <p:nvPr/>
        </p:nvGrpSpPr>
        <p:grpSpPr>
          <a:xfrm>
            <a:off x="5959228" y="4119576"/>
            <a:ext cx="2520952" cy="1024165"/>
            <a:chOff x="6917201" y="0"/>
            <a:chExt cx="2227777" cy="863400"/>
          </a:xfrm>
        </p:grpSpPr>
        <p:sp>
          <p:nvSpPr>
            <p:cNvPr id="255" name="Google Shape;255;gee10b788de_0_26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gee10b788de_0_26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gee10b788de_0_26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8" name="Google Shape;258;gee10b788de_0_265"/>
          <p:cNvGrpSpPr/>
          <p:nvPr/>
        </p:nvGrpSpPr>
        <p:grpSpPr>
          <a:xfrm>
            <a:off x="199156" y="2"/>
            <a:ext cx="2795414" cy="1083308"/>
            <a:chOff x="6917201" y="0"/>
            <a:chExt cx="2227777" cy="863400"/>
          </a:xfrm>
        </p:grpSpPr>
        <p:sp>
          <p:nvSpPr>
            <p:cNvPr id="259" name="Google Shape;259;gee10b788de_0_26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gee10b788de_0_26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gee10b788de_0_26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2" name="Google Shape;262;gee10b788de_0_265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3" name="Google Shape;263;gee10b788de_0_265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4" name="Google Shape;264;gee10b788de_0_26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1" showMasterSp="0">
  <p:cSld name="SECTION_HEADER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BJETO DE ESTUDIO DE LA LÓGICA" id="266" name="Google Shape;266;gee10b788de_0_2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4493"/>
            <a:ext cx="9144000" cy="5143502"/>
          </a:xfrm>
          <a:prstGeom prst="rect">
            <a:avLst/>
          </a:prstGeom>
          <a:noFill/>
          <a:ln>
            <a:noFill/>
          </a:ln>
          <a:effectLst>
            <a:outerShdw blurRad="50800" rotWithShape="0" algn="ctr" dir="5400000" dist="50800">
              <a:srgbClr val="000000">
                <a:alpha val="0"/>
              </a:srgbClr>
            </a:outerShdw>
          </a:effectLst>
        </p:spPr>
      </p:pic>
      <p:sp>
        <p:nvSpPr>
          <p:cNvPr id="267" name="Google Shape;267;gee10b788de_0_278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ee10b788de_0_278"/>
          <p:cNvSpPr/>
          <p:nvPr/>
        </p:nvSpPr>
        <p:spPr>
          <a:xfrm>
            <a:off x="11" y="4750737"/>
            <a:ext cx="91416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ee10b788de_0_278"/>
          <p:cNvSpPr txBox="1"/>
          <p:nvPr>
            <p:ph type="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Arial"/>
              <a:buNone/>
              <a:defRPr b="0" sz="6000">
                <a:solidFill>
                  <a:srgbClr val="262626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0" name="Google Shape;270;gee10b788de_0_278"/>
          <p:cNvSpPr txBox="1"/>
          <p:nvPr>
            <p:ph idx="1" type="body"/>
          </p:nvPr>
        </p:nvSpPr>
        <p:spPr>
          <a:xfrm>
            <a:off x="822960" y="3339846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71" name="Google Shape;271;gee10b788de_0_278"/>
          <p:cNvSpPr txBox="1"/>
          <p:nvPr>
            <p:ph idx="10" type="dt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2" name="Google Shape;272;gee10b788de_0_278"/>
          <p:cNvSpPr txBox="1"/>
          <p:nvPr>
            <p:ph idx="11" type="ftr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3" name="Google Shape;273;gee10b788de_0_278"/>
          <p:cNvSpPr txBox="1"/>
          <p:nvPr>
            <p:ph idx="12" type="sldNum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274" name="Google Shape;274;gee10b788de_0_278"/>
          <p:cNvCxnSpPr/>
          <p:nvPr/>
        </p:nvCxnSpPr>
        <p:spPr>
          <a:xfrm>
            <a:off x="905744" y="3257550"/>
            <a:ext cx="740640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4" name="Google Shape;44;p4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showMasterSp="0" type="obj">
  <p:cSld name="OBJEC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1"/>
          <p:cNvSpPr txBox="1"/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41"/>
          <p:cNvSpPr txBox="1"/>
          <p:nvPr>
            <p:ph idx="1" type="body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41"/>
          <p:cNvSpPr txBox="1"/>
          <p:nvPr>
            <p:ph idx="10" type="dt"/>
          </p:nvPr>
        </p:nvSpPr>
        <p:spPr>
          <a:xfrm>
            <a:off x="822960" y="4844839"/>
            <a:ext cx="1854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41"/>
          <p:cNvSpPr txBox="1"/>
          <p:nvPr>
            <p:ph idx="11" type="ftr"/>
          </p:nvPr>
        </p:nvSpPr>
        <p:spPr>
          <a:xfrm>
            <a:off x="2764639" y="4844839"/>
            <a:ext cx="3617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41"/>
          <p:cNvSpPr txBox="1"/>
          <p:nvPr>
            <p:ph idx="12" type="sldNum"/>
          </p:nvPr>
        </p:nvSpPr>
        <p:spPr>
          <a:xfrm>
            <a:off x="7425343" y="4844839"/>
            <a:ext cx="984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 showMasterSp="0">
  <p:cSld name="MAIN_POI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2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42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" name="Google Shape;54;p42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55" name="Google Shape;55;p42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42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42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" name="Google Shape;58;p4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" name="Google Shape;59;p42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60" name="Google Shape;60;p4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4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4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63;p42"/>
          <p:cNvGrpSpPr/>
          <p:nvPr/>
        </p:nvGrpSpPr>
        <p:grpSpPr>
          <a:xfrm>
            <a:off x="5886353" y="1243"/>
            <a:ext cx="3257449" cy="1261514"/>
            <a:chOff x="6917201" y="0"/>
            <a:chExt cx="2227777" cy="863400"/>
          </a:xfrm>
        </p:grpSpPr>
        <p:sp>
          <p:nvSpPr>
            <p:cNvPr id="64" name="Google Shape;64;p4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4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4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" name="Google Shape;67;p42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68" name="Google Shape;68;p4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" name="Google Shape;71;p43"/>
          <p:cNvGrpSpPr/>
          <p:nvPr/>
        </p:nvGrpSpPr>
        <p:grpSpPr>
          <a:xfrm>
            <a:off x="5594190" y="3961115"/>
            <a:ext cx="2910144" cy="1182340"/>
            <a:chOff x="6917201" y="0"/>
            <a:chExt cx="2227777" cy="863400"/>
          </a:xfrm>
        </p:grpSpPr>
        <p:sp>
          <p:nvSpPr>
            <p:cNvPr id="72" name="Google Shape;72;p4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" name="Google Shape;75;p43"/>
          <p:cNvGrpSpPr/>
          <p:nvPr/>
        </p:nvGrpSpPr>
        <p:grpSpPr>
          <a:xfrm>
            <a:off x="199148" y="2"/>
            <a:ext cx="2795412" cy="1083308"/>
            <a:chOff x="6917201" y="0"/>
            <a:chExt cx="2227777" cy="863400"/>
          </a:xfrm>
        </p:grpSpPr>
        <p:sp>
          <p:nvSpPr>
            <p:cNvPr id="76" name="Google Shape;76;p4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4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4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" name="Google Shape;79;p4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0" name="Google Shape;80;p4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showMasterSp="0" type="tx">
  <p:cSld name="TITLE_AND_BOD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4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4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4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6" name="Google Shape;86;p4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7" name="Google Shape;87;p4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showMasterSp="0" type="twoColTx">
  <p:cSld name="TITLE_AND_TWO_COLUMN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4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4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4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3" name="Google Shape;93;p4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4" name="Google Shape;94;p4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5" name="Google Shape;95;p4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 showMasterSp="0">
  <p:cSld name="ONE_COLUM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4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4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46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1" name="Google Shape;101;p46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4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6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image" Target="../media/image7.jpg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7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e10b788de_0_1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2" name="Google Shape;142;gee10b788de_0_153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Google Shape;143;gee10b788de_0_15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Relationship Id="rId4" Type="http://schemas.openxmlformats.org/officeDocument/2006/relationships/hyperlink" Target="https://github.com/EjemplosMisionTic2022/ejemplos_state_management/tree/main/CalculadoraBinarioDecimalProvider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jpg"/><Relationship Id="rId4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jpg"/><Relationship Id="rId4" Type="http://schemas.openxmlformats.org/officeDocument/2006/relationships/hyperlink" Target="https://www.questionpro.com/t/ALw8TZlxOJ" TargetMode="External"/><Relationship Id="rId5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12.gif"/><Relationship Id="rId5" Type="http://schemas.openxmlformats.org/officeDocument/2006/relationships/hyperlink" Target="https://flutter.dev/docs/development/data-and-backend/state-mgmt/intro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"/>
          <p:cNvSpPr txBox="1"/>
          <p:nvPr>
            <p:ph idx="4294967295" type="ctrTitle"/>
          </p:nvPr>
        </p:nvSpPr>
        <p:spPr>
          <a:xfrm>
            <a:off x="3818307" y="883350"/>
            <a:ext cx="3793200" cy="23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Arial"/>
              <a:buNone/>
            </a:pPr>
            <a:r>
              <a:rPr b="1" i="0" lang="es" sz="3200" u="none" cap="none" strike="noStrike">
                <a:solidFill>
                  <a:srgbClr val="E83464"/>
                </a:solidFill>
                <a:latin typeface="Arial"/>
                <a:ea typeface="Arial"/>
                <a:cs typeface="Arial"/>
                <a:sym typeface="Arial"/>
              </a:rPr>
              <a:t>CICLO IV B:</a:t>
            </a:r>
            <a:br>
              <a:rPr b="1" i="0" lang="es" sz="3200" u="none" cap="none" strike="noStrike">
                <a:solidFill>
                  <a:srgbClr val="E8346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s" sz="2400" u="none" cap="none" strike="noStrike">
                <a:solidFill>
                  <a:srgbClr val="3D63AB"/>
                </a:solidFill>
                <a:latin typeface="Arial"/>
                <a:ea typeface="Arial"/>
                <a:cs typeface="Arial"/>
                <a:sym typeface="Arial"/>
              </a:rPr>
              <a:t>Desarrollo de aplicaciones móviles</a:t>
            </a:r>
            <a:endParaRPr b="1" i="0" sz="2400" u="none" cap="none" strike="noStrike">
              <a:solidFill>
                <a:srgbClr val="3D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a0ba12c3d_0_27"/>
          <p:cNvSpPr txBox="1"/>
          <p:nvPr/>
        </p:nvSpPr>
        <p:spPr>
          <a:xfrm>
            <a:off x="2147275" y="411025"/>
            <a:ext cx="7543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Consumer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335" name="Google Shape;335;gea0ba12c3d_0_27"/>
          <p:cNvSpPr txBox="1"/>
          <p:nvPr/>
        </p:nvSpPr>
        <p:spPr>
          <a:xfrm>
            <a:off x="762750" y="1226175"/>
            <a:ext cx="76185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A la hora de recuperar el los datos para la consulta o modificación desde los diferentes Widgets de nuestra aplicación, usaremos el Widget Consumer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El </a:t>
            </a:r>
            <a:r>
              <a:rPr b="1" lang="es" sz="1500">
                <a:solidFill>
                  <a:srgbClr val="3C63AB"/>
                </a:solidFill>
              </a:rPr>
              <a:t>Consumer</a:t>
            </a:r>
            <a:r>
              <a:rPr lang="es" sz="1500">
                <a:solidFill>
                  <a:srgbClr val="3C63AB"/>
                </a:solidFill>
              </a:rPr>
              <a:t> solo es un cliente del </a:t>
            </a:r>
            <a:r>
              <a:rPr b="1" lang="es" sz="1500">
                <a:solidFill>
                  <a:srgbClr val="3C63AB"/>
                </a:solidFill>
              </a:rPr>
              <a:t>ChangeNotifier</a:t>
            </a:r>
            <a:r>
              <a:rPr lang="es" sz="1500">
                <a:solidFill>
                  <a:srgbClr val="3C63AB"/>
                </a:solidFill>
              </a:rPr>
              <a:t>, es decir, el consumidor esta atento a cambios que se produzcan y sean anunciados por el notificador, para que esto ocurra debemos tener una proveedor (</a:t>
            </a:r>
            <a:r>
              <a:rPr b="1" lang="es" sz="1500">
                <a:solidFill>
                  <a:srgbClr val="3C63AB"/>
                </a:solidFill>
              </a:rPr>
              <a:t>ChangeNotifierProvider</a:t>
            </a:r>
            <a:r>
              <a:rPr lang="es" sz="1500">
                <a:solidFill>
                  <a:srgbClr val="3C63AB"/>
                </a:solidFill>
              </a:rPr>
              <a:t>).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El Consumer básicamente un widget por la biblioteca proveedor, es un cliente de . Simplemente llama a Provider</a:t>
            </a:r>
            <a:r>
              <a:rPr lang="es" sz="1500">
                <a:solidFill>
                  <a:srgbClr val="3C63AB"/>
                </a:solidFill>
              </a:rPr>
              <a:t>.</a:t>
            </a:r>
            <a:r>
              <a:rPr lang="es" sz="1500">
                <a:solidFill>
                  <a:srgbClr val="3C63AB"/>
                </a:solidFill>
              </a:rPr>
              <a:t>of en un nuevo widget y delega su implementación  </a:t>
            </a:r>
            <a:r>
              <a:rPr lang="es" sz="1500">
                <a:solidFill>
                  <a:srgbClr val="3C63AB"/>
                </a:solidFill>
              </a:rPr>
              <a:t>build  </a:t>
            </a:r>
            <a:r>
              <a:rPr lang="es" sz="1500">
                <a:solidFill>
                  <a:srgbClr val="3C63AB"/>
                </a:solidFill>
              </a:rPr>
              <a:t>al constructor .</a:t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ec303b4d7c_0_13"/>
          <p:cNvSpPr txBox="1"/>
          <p:nvPr/>
        </p:nvSpPr>
        <p:spPr>
          <a:xfrm>
            <a:off x="2311450" y="368600"/>
            <a:ext cx="7543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Arquitectura </a:t>
            </a:r>
            <a:r>
              <a:rPr b="1" lang="es" sz="3000">
                <a:solidFill>
                  <a:srgbClr val="E83464"/>
                </a:solidFill>
              </a:rPr>
              <a:t>lógica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pic>
        <p:nvPicPr>
          <p:cNvPr id="341" name="Google Shape;341;gec303b4d7c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2425" y="1679876"/>
            <a:ext cx="3794600" cy="21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gec303b4d7c_0_13"/>
          <p:cNvSpPr txBox="1"/>
          <p:nvPr/>
        </p:nvSpPr>
        <p:spPr>
          <a:xfrm>
            <a:off x="713175" y="1212600"/>
            <a:ext cx="39042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3C63AB"/>
                </a:solidFill>
              </a:rPr>
              <a:t>Con este diagrama podemos ver de manera un poco </a:t>
            </a:r>
            <a:r>
              <a:rPr lang="es" sz="1500">
                <a:solidFill>
                  <a:srgbClr val="3C63AB"/>
                </a:solidFill>
              </a:rPr>
              <a:t>más</a:t>
            </a:r>
            <a:r>
              <a:rPr lang="es" sz="1500">
                <a:solidFill>
                  <a:srgbClr val="3C63AB"/>
                </a:solidFill>
              </a:rPr>
              <a:t> clara la estructura de </a:t>
            </a:r>
            <a:r>
              <a:rPr b="1" lang="es" sz="1500">
                <a:solidFill>
                  <a:srgbClr val="3C63AB"/>
                </a:solidFill>
              </a:rPr>
              <a:t>Provider</a:t>
            </a:r>
            <a:r>
              <a:rPr lang="es" sz="1500">
                <a:solidFill>
                  <a:srgbClr val="3C63AB"/>
                </a:solidFill>
              </a:rPr>
              <a:t>:</a:t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El proveedor nos entrega una instancia del notificador.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Tres clientes escuchando por los cambios del notificador.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Cuando el notificador anuncie un cambio los clientes lo </a:t>
            </a:r>
            <a:r>
              <a:rPr lang="es" sz="1500">
                <a:solidFill>
                  <a:srgbClr val="3C63AB"/>
                </a:solidFill>
              </a:rPr>
              <a:t>saben</a:t>
            </a:r>
            <a:r>
              <a:rPr lang="es" sz="1500">
                <a:solidFill>
                  <a:srgbClr val="3C63AB"/>
                </a:solidFill>
              </a:rPr>
              <a:t> ya que </a:t>
            </a:r>
            <a:r>
              <a:rPr lang="es" sz="1500">
                <a:solidFill>
                  <a:srgbClr val="3C63AB"/>
                </a:solidFill>
              </a:rPr>
              <a:t>están</a:t>
            </a:r>
            <a:r>
              <a:rPr lang="es" sz="1500">
                <a:solidFill>
                  <a:srgbClr val="3C63AB"/>
                </a:solidFill>
              </a:rPr>
              <a:t> consumiendo de este.</a:t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e869e6f3b7_0_0"/>
          <p:cNvSpPr txBox="1"/>
          <p:nvPr/>
        </p:nvSpPr>
        <p:spPr>
          <a:xfrm>
            <a:off x="1014150" y="816350"/>
            <a:ext cx="72450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Ventajas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348" name="Google Shape;348;ge869e6f3b7_0_0"/>
          <p:cNvSpPr txBox="1"/>
          <p:nvPr/>
        </p:nvSpPr>
        <p:spPr>
          <a:xfrm>
            <a:off x="937950" y="1544500"/>
            <a:ext cx="6909000" cy="30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Es sencillo de usar y recomendado para aplicaciones sencillas o pequeñas</a:t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Nos permite obtener las dependencias de los widgets y nos da </a:t>
            </a:r>
            <a:r>
              <a:rPr lang="es" sz="1500">
                <a:solidFill>
                  <a:srgbClr val="3C63AB"/>
                </a:solidFill>
              </a:rPr>
              <a:t>más</a:t>
            </a:r>
            <a:r>
              <a:rPr lang="es" sz="1500">
                <a:solidFill>
                  <a:srgbClr val="3C63AB"/>
                </a:solidFill>
              </a:rPr>
              <a:t> flexibilidad.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Permite reflejar los cambios en los datos de manera sencilla en la interfaz de nuestra </a:t>
            </a:r>
            <a:r>
              <a:rPr lang="es" sz="1500">
                <a:solidFill>
                  <a:srgbClr val="3C63AB"/>
                </a:solidFill>
              </a:rPr>
              <a:t>aplicación</a:t>
            </a:r>
            <a:r>
              <a:rPr lang="es" sz="1500">
                <a:solidFill>
                  <a:srgbClr val="3C63AB"/>
                </a:solidFill>
              </a:rPr>
              <a:t>.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C63AB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5FA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ee10b788de_0_148"/>
          <p:cNvSpPr txBox="1"/>
          <p:nvPr>
            <p:ph type="ctrTitle"/>
          </p:nvPr>
        </p:nvSpPr>
        <p:spPr>
          <a:xfrm>
            <a:off x="1281950" y="1089153"/>
            <a:ext cx="6622500" cy="27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b="1" lang="es" sz="3500">
                <a:solidFill>
                  <a:srgbClr val="E83464"/>
                </a:solidFill>
              </a:rPr>
              <a:t>Ejemplo Provider</a:t>
            </a:r>
            <a:endParaRPr b="1" sz="2800">
              <a:solidFill>
                <a:srgbClr val="E834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ee10b788de_0_148"/>
          <p:cNvSpPr txBox="1"/>
          <p:nvPr/>
        </p:nvSpPr>
        <p:spPr>
          <a:xfrm>
            <a:off x="2238750" y="3982075"/>
            <a:ext cx="46665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3D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ee10b788de_0_288"/>
          <p:cNvSpPr txBox="1"/>
          <p:nvPr/>
        </p:nvSpPr>
        <p:spPr>
          <a:xfrm>
            <a:off x="1043400" y="929050"/>
            <a:ext cx="6985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Ejemplo Provider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360" name="Google Shape;360;gee10b788de_0_288"/>
          <p:cNvSpPr txBox="1"/>
          <p:nvPr/>
        </p:nvSpPr>
        <p:spPr>
          <a:xfrm>
            <a:off x="1043400" y="1681850"/>
            <a:ext cx="7008300" cy="30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" sz="1500">
                <a:solidFill>
                  <a:srgbClr val="3C63AB"/>
                </a:solidFill>
              </a:rPr>
              <a:t>En el siguiente ejemplo encontraremos una </a:t>
            </a:r>
            <a:r>
              <a:rPr lang="es" sz="1500">
                <a:solidFill>
                  <a:srgbClr val="3C63AB"/>
                </a:solidFill>
              </a:rPr>
              <a:t>aplicación</a:t>
            </a:r>
            <a:r>
              <a:rPr lang="es" sz="1500">
                <a:solidFill>
                  <a:srgbClr val="3C63AB"/>
                </a:solidFill>
              </a:rPr>
              <a:t> que permite hacer la conversion de numeros binarios (base 2) a decimales (base 10). Este ejemplo lo puedes encontrar en el siguiente enlace:</a:t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" sz="1500" u="sng">
                <a:solidFill>
                  <a:schemeClr val="hlink"/>
                </a:solidFill>
                <a:hlinkClick r:id="rId4"/>
              </a:rPr>
              <a:t>https://github.com/EjemplosMisionTic2022/ejemplos_state_management/tree/main/CalculadoraBinarioDecimalProvider</a:t>
            </a:r>
            <a:r>
              <a:rPr lang="es" sz="1500">
                <a:solidFill>
                  <a:srgbClr val="3C63AB"/>
                </a:solidFill>
              </a:rPr>
              <a:t> 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" sz="1500">
                <a:solidFill>
                  <a:srgbClr val="3C63AB"/>
                </a:solidFill>
              </a:rPr>
              <a:t>Nos enfocaremos en los archivos pertinentes al tema, los demas archivos y configuraciones los encontrarás en el repositorio.</a:t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C63AB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5FA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e82796b3b4_0_32"/>
          <p:cNvSpPr txBox="1"/>
          <p:nvPr/>
        </p:nvSpPr>
        <p:spPr>
          <a:xfrm>
            <a:off x="800100" y="904250"/>
            <a:ext cx="7543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ChangeNotifier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366" name="Google Shape;366;ge82796b3b4_0_32"/>
          <p:cNvSpPr txBox="1"/>
          <p:nvPr/>
        </p:nvSpPr>
        <p:spPr>
          <a:xfrm>
            <a:off x="892550" y="1646475"/>
            <a:ext cx="3827400" cy="29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" sz="1500">
                <a:solidFill>
                  <a:srgbClr val="3C63AB"/>
                </a:solidFill>
              </a:rPr>
              <a:t>Lo primero que vemos en nuestro modelo es que hacemos herencia (extends) de la clase Change Notifier, esto nos permite convertirnos en notificadores de cambios.</a:t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" sz="1500">
                <a:solidFill>
                  <a:srgbClr val="3C63AB"/>
                </a:solidFill>
              </a:rPr>
              <a:t>Esta clase contiene el valor en decimal y en binario, con su respectivo </a:t>
            </a:r>
            <a:r>
              <a:rPr i="1" lang="es" sz="1500">
                <a:solidFill>
                  <a:srgbClr val="3C63AB"/>
                </a:solidFill>
              </a:rPr>
              <a:t>getter</a:t>
            </a:r>
            <a:r>
              <a:rPr lang="es" sz="1500">
                <a:solidFill>
                  <a:srgbClr val="3C63AB"/>
                </a:solidFill>
              </a:rPr>
              <a:t>, </a:t>
            </a:r>
            <a:r>
              <a:rPr lang="es" sz="1500">
                <a:solidFill>
                  <a:srgbClr val="3C63AB"/>
                </a:solidFill>
              </a:rPr>
              <a:t>así</a:t>
            </a:r>
            <a:r>
              <a:rPr lang="es" sz="1500">
                <a:solidFill>
                  <a:srgbClr val="3C63AB"/>
                </a:solidFill>
              </a:rPr>
              <a:t> como tres </a:t>
            </a:r>
            <a:r>
              <a:rPr lang="es" sz="1500">
                <a:solidFill>
                  <a:srgbClr val="3C63AB"/>
                </a:solidFill>
              </a:rPr>
              <a:t>métodos</a:t>
            </a:r>
            <a:r>
              <a:rPr lang="es" sz="1500">
                <a:solidFill>
                  <a:srgbClr val="3C63AB"/>
                </a:solidFill>
              </a:rPr>
              <a:t> que nos permiten modificar los datos.</a:t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" sz="1500">
                <a:solidFill>
                  <a:srgbClr val="3C63AB"/>
                </a:solidFill>
              </a:rPr>
              <a:t>La clase </a:t>
            </a:r>
            <a:r>
              <a:rPr b="1" i="1" lang="es" sz="1500">
                <a:solidFill>
                  <a:srgbClr val="3C63AB"/>
                </a:solidFill>
              </a:rPr>
              <a:t>Converter</a:t>
            </a:r>
            <a:r>
              <a:rPr lang="es" sz="1500">
                <a:solidFill>
                  <a:srgbClr val="3C63AB"/>
                </a:solidFill>
              </a:rPr>
              <a:t> es una clase adicional en la cual se realiza la </a:t>
            </a:r>
            <a:r>
              <a:rPr lang="es" sz="1500">
                <a:solidFill>
                  <a:srgbClr val="3C63AB"/>
                </a:solidFill>
              </a:rPr>
              <a:t>conversión</a:t>
            </a:r>
            <a:r>
              <a:rPr lang="es" sz="1500">
                <a:solidFill>
                  <a:srgbClr val="3C63AB"/>
                </a:solidFill>
              </a:rPr>
              <a:t> final de los datos, la </a:t>
            </a:r>
            <a:r>
              <a:rPr lang="es" sz="1500">
                <a:solidFill>
                  <a:srgbClr val="3C63AB"/>
                </a:solidFill>
              </a:rPr>
              <a:t>encontrarás</a:t>
            </a:r>
            <a:r>
              <a:rPr lang="es" sz="1500">
                <a:solidFill>
                  <a:srgbClr val="3C63AB"/>
                </a:solidFill>
              </a:rPr>
              <a:t> en el repositorio.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5FA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7" name="Google Shape;367;ge82796b3b4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2350" y="1542350"/>
            <a:ext cx="2756200" cy="287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ee10b788de_0_296"/>
          <p:cNvSpPr txBox="1"/>
          <p:nvPr/>
        </p:nvSpPr>
        <p:spPr>
          <a:xfrm>
            <a:off x="800100" y="904250"/>
            <a:ext cx="7543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ChangeNotifier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373" name="Google Shape;373;gee10b788de_0_296"/>
          <p:cNvSpPr txBox="1"/>
          <p:nvPr/>
        </p:nvSpPr>
        <p:spPr>
          <a:xfrm>
            <a:off x="892550" y="1646475"/>
            <a:ext cx="3679500" cy="29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" sz="1500">
                <a:solidFill>
                  <a:srgbClr val="3C63AB"/>
                </a:solidFill>
              </a:rPr>
              <a:t>Cuando realizamos un cambio a los datos de nuestro modelo, ya sea cuando se convierte de binario a decimal o viceversa, o restablecemos los datos, lo que se debe hacer es notificar el cambio.</a:t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" sz="1500">
                <a:solidFill>
                  <a:srgbClr val="3C63AB"/>
                </a:solidFill>
              </a:rPr>
              <a:t>Esta </a:t>
            </a:r>
            <a:r>
              <a:rPr lang="es" sz="1500">
                <a:solidFill>
                  <a:srgbClr val="3C63AB"/>
                </a:solidFill>
              </a:rPr>
              <a:t>notificación</a:t>
            </a:r>
            <a:r>
              <a:rPr lang="es" sz="1500">
                <a:solidFill>
                  <a:srgbClr val="3C63AB"/>
                </a:solidFill>
              </a:rPr>
              <a:t> permite que los consumidores se actualicen de acuerdo a los nuevos datos.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5FA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4" name="Google Shape;374;gee10b788de_0_2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2350" y="1542350"/>
            <a:ext cx="2756200" cy="287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e82796b3b4_0_39"/>
          <p:cNvSpPr txBox="1"/>
          <p:nvPr/>
        </p:nvSpPr>
        <p:spPr>
          <a:xfrm>
            <a:off x="776825" y="910500"/>
            <a:ext cx="7195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ChangeNotifierProvider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380" name="Google Shape;380;ge82796b3b4_0_39"/>
          <p:cNvSpPr txBox="1"/>
          <p:nvPr/>
        </p:nvSpPr>
        <p:spPr>
          <a:xfrm>
            <a:off x="776825" y="1649050"/>
            <a:ext cx="3171600" cy="26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3C63AB"/>
                </a:solidFill>
              </a:rPr>
              <a:t>Tiene dos parámetros en su construcción.</a:t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b="1" lang="es" sz="1500">
                <a:solidFill>
                  <a:srgbClr val="3C63AB"/>
                </a:solidFill>
              </a:rPr>
              <a:t>create</a:t>
            </a:r>
            <a:r>
              <a:rPr lang="es" sz="1500">
                <a:solidFill>
                  <a:srgbClr val="3C63AB"/>
                </a:solidFill>
              </a:rPr>
              <a:t>: en donde se instancia el modelo.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b="1" lang="es" sz="1500">
                <a:solidFill>
                  <a:srgbClr val="3C63AB"/>
                </a:solidFill>
              </a:rPr>
              <a:t>child</a:t>
            </a:r>
            <a:r>
              <a:rPr lang="es" sz="1500">
                <a:solidFill>
                  <a:srgbClr val="3C63AB"/>
                </a:solidFill>
              </a:rPr>
              <a:t>: Establecemos nuestra </a:t>
            </a:r>
            <a:r>
              <a:rPr lang="es" sz="1500">
                <a:solidFill>
                  <a:srgbClr val="3C63AB"/>
                </a:solidFill>
              </a:rPr>
              <a:t>aplicación</a:t>
            </a:r>
            <a:r>
              <a:rPr lang="es" sz="1500">
                <a:solidFill>
                  <a:srgbClr val="3C63AB"/>
                </a:solidFill>
              </a:rPr>
              <a:t> como hijo del Proveedor, de tal manera que pueda tener consumidores.</a:t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5FA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1" name="Google Shape;381;ge82796b3b4_0_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0750" y="1606850"/>
            <a:ext cx="4288750" cy="18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e82796b3b4_0_22"/>
          <p:cNvSpPr txBox="1"/>
          <p:nvPr/>
        </p:nvSpPr>
        <p:spPr>
          <a:xfrm>
            <a:off x="858950" y="816350"/>
            <a:ext cx="73239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Consumer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387" name="Google Shape;387;ge82796b3b4_0_22"/>
          <p:cNvSpPr txBox="1"/>
          <p:nvPr/>
        </p:nvSpPr>
        <p:spPr>
          <a:xfrm>
            <a:off x="858950" y="1632450"/>
            <a:ext cx="3051600" cy="30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" sz="1500">
                <a:solidFill>
                  <a:srgbClr val="3C63AB"/>
                </a:solidFill>
              </a:rPr>
              <a:t>En el consumidor debemos especificar el tipo de modelo al que queremos acceder.</a:t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" sz="1500">
                <a:solidFill>
                  <a:srgbClr val="3C63AB"/>
                </a:solidFill>
              </a:rPr>
              <a:t>En este caso, queremos </a:t>
            </a:r>
            <a:r>
              <a:rPr b="1" lang="es" sz="1500">
                <a:solidFill>
                  <a:srgbClr val="3C63AB"/>
                </a:solidFill>
              </a:rPr>
              <a:t>ConvertionModel</a:t>
            </a:r>
            <a:r>
              <a:rPr lang="es" sz="1500">
                <a:solidFill>
                  <a:srgbClr val="3C63AB"/>
                </a:solidFill>
              </a:rPr>
              <a:t>, así que escribimos </a:t>
            </a:r>
            <a:r>
              <a:rPr b="1" i="1" lang="es" sz="1500">
                <a:solidFill>
                  <a:srgbClr val="3C63AB"/>
                </a:solidFill>
              </a:rPr>
              <a:t>Consumer&lt;ConvertionModel&gt;</a:t>
            </a:r>
            <a:r>
              <a:rPr lang="es" sz="1500">
                <a:solidFill>
                  <a:srgbClr val="3C63AB"/>
                </a:solidFill>
              </a:rPr>
              <a:t>.</a:t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" sz="1500">
                <a:solidFill>
                  <a:srgbClr val="3C63AB"/>
                </a:solidFill>
              </a:rPr>
              <a:t>Con esto podremos acceder a nuestro modelo (el segundo </a:t>
            </a:r>
            <a:r>
              <a:rPr lang="es" sz="1500">
                <a:solidFill>
                  <a:srgbClr val="3C63AB"/>
                </a:solidFill>
              </a:rPr>
              <a:t>parámetro</a:t>
            </a:r>
            <a:r>
              <a:rPr lang="es" sz="1500">
                <a:solidFill>
                  <a:srgbClr val="3C63AB"/>
                </a:solidFill>
              </a:rPr>
              <a:t> del builder), y </a:t>
            </a:r>
            <a:r>
              <a:rPr lang="es" sz="1500">
                <a:solidFill>
                  <a:srgbClr val="3C63AB"/>
                </a:solidFill>
              </a:rPr>
              <a:t>utilizar</a:t>
            </a:r>
            <a:r>
              <a:rPr lang="es" sz="1500">
                <a:solidFill>
                  <a:srgbClr val="3C63AB"/>
                </a:solidFill>
              </a:rPr>
              <a:t> sus datos en nuestra interfaz.</a:t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C63AB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5FA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8" name="Google Shape;388;ge82796b3b4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2950" y="1606850"/>
            <a:ext cx="3363350" cy="276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edf329b073_0_0"/>
          <p:cNvSpPr txBox="1"/>
          <p:nvPr/>
        </p:nvSpPr>
        <p:spPr>
          <a:xfrm>
            <a:off x="755123" y="1387206"/>
            <a:ext cx="7657500" cy="25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b="1" i="0" lang="es" sz="3000" u="none" cap="none" strike="noStrike">
                <a:solidFill>
                  <a:srgbClr val="375FA9"/>
                </a:solidFill>
                <a:latin typeface="Arial"/>
                <a:ea typeface="Arial"/>
                <a:cs typeface="Arial"/>
                <a:sym typeface="Arial"/>
              </a:rPr>
              <a:t>Ejercicios</a:t>
            </a:r>
            <a:r>
              <a:rPr b="0" i="0" lang="es" sz="3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s" sz="3000" u="none" cap="none" strike="noStrike">
                <a:solidFill>
                  <a:srgbClr val="E63464"/>
                </a:solidFill>
                <a:latin typeface="Arial"/>
                <a:ea typeface="Arial"/>
                <a:cs typeface="Arial"/>
                <a:sym typeface="Arial"/>
              </a:rPr>
              <a:t>para practicar </a:t>
            </a:r>
            <a:endParaRPr b="0" i="0" sz="1800" u="none" cap="none" strike="noStrike">
              <a:solidFill>
                <a:srgbClr val="E6346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"/>
          <p:cNvSpPr txBox="1"/>
          <p:nvPr>
            <p:ph type="ctrTitle"/>
          </p:nvPr>
        </p:nvSpPr>
        <p:spPr>
          <a:xfrm>
            <a:off x="1281950" y="1089153"/>
            <a:ext cx="6622500" cy="27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b="1" lang="es" sz="3300">
                <a:solidFill>
                  <a:srgbClr val="3C63AB"/>
                </a:solidFill>
                <a:latin typeface="Arial"/>
                <a:ea typeface="Arial"/>
                <a:cs typeface="Arial"/>
                <a:sym typeface="Arial"/>
              </a:rPr>
              <a:t>Sesión </a:t>
            </a:r>
            <a:r>
              <a:rPr b="1" lang="es" sz="3300">
                <a:solidFill>
                  <a:srgbClr val="3C63AB"/>
                </a:solidFill>
              </a:rPr>
              <a:t>6</a:t>
            </a:r>
            <a:r>
              <a:rPr b="1" lang="es" sz="3300">
                <a:solidFill>
                  <a:srgbClr val="3C63AB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b="1" sz="3300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t/>
            </a:r>
            <a:endParaRPr b="1" sz="3300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b="1" lang="es" sz="3500">
                <a:solidFill>
                  <a:srgbClr val="E83464"/>
                </a:solidFill>
              </a:rPr>
              <a:t>Patrones de manejo de </a:t>
            </a:r>
            <a:endParaRPr b="1" sz="3500">
              <a:solidFill>
                <a:srgbClr val="E83464"/>
              </a:solidFill>
            </a:endParaRPr>
          </a:p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b="1" lang="es" sz="3500">
                <a:solidFill>
                  <a:srgbClr val="E83464"/>
                </a:solidFill>
              </a:rPr>
              <a:t>estado - Provider</a:t>
            </a:r>
            <a:endParaRPr b="1" sz="2800">
              <a:solidFill>
                <a:srgbClr val="E834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"/>
          <p:cNvSpPr txBox="1"/>
          <p:nvPr/>
        </p:nvSpPr>
        <p:spPr>
          <a:xfrm>
            <a:off x="2238750" y="3982075"/>
            <a:ext cx="46665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3D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0056b9c3b8_0_0"/>
          <p:cNvSpPr txBox="1"/>
          <p:nvPr/>
        </p:nvSpPr>
        <p:spPr>
          <a:xfrm>
            <a:off x="800110" y="8840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E72E5F"/>
                </a:solidFill>
              </a:rPr>
              <a:t>Seguimiento</a:t>
            </a:r>
            <a:r>
              <a:rPr b="1" lang="es" sz="3000">
                <a:solidFill>
                  <a:srgbClr val="375FA9"/>
                </a:solidFill>
              </a:rPr>
              <a:t> Habilidades</a:t>
            </a:r>
            <a:endParaRPr b="1" sz="3000">
              <a:solidFill>
                <a:srgbClr val="375FA9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75FA9"/>
                </a:solidFill>
              </a:rPr>
              <a:t>Digitales en Programación</a:t>
            </a:r>
            <a:endParaRPr b="1" sz="3200">
              <a:solidFill>
                <a:srgbClr val="E73263"/>
              </a:solidFill>
            </a:endParaRPr>
          </a:p>
        </p:txBody>
      </p:sp>
      <p:sp>
        <p:nvSpPr>
          <p:cNvPr id="399" name="Google Shape;399;g10056b9c3b8_0_0"/>
          <p:cNvSpPr txBox="1"/>
          <p:nvPr/>
        </p:nvSpPr>
        <p:spPr>
          <a:xfrm>
            <a:off x="931725" y="3925975"/>
            <a:ext cx="62616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375FA9"/>
                </a:solidFill>
              </a:rPr>
              <a:t>Completa la siguiente encuesta para darnos retroalimentación sobre esta semana</a:t>
            </a:r>
            <a:r>
              <a:rPr b="1" lang="es">
                <a:solidFill>
                  <a:srgbClr val="375FA9"/>
                </a:solidFill>
              </a:rPr>
              <a:t> </a:t>
            </a:r>
            <a:r>
              <a:rPr b="1" lang="es">
                <a:solidFill>
                  <a:srgbClr val="375FA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▼▼▼</a:t>
            </a:r>
            <a:endParaRPr b="1">
              <a:solidFill>
                <a:srgbClr val="375FA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 u="sng">
                <a:solidFill>
                  <a:srgbClr val="E73263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https://www.questionpro.com/t/ALw8TZlxOJ</a:t>
            </a:r>
            <a:endParaRPr b="1" sz="1500" u="sng">
              <a:solidFill>
                <a:srgbClr val="E73263"/>
              </a:solidFill>
            </a:endParaRPr>
          </a:p>
          <a:p>
            <a:pPr indent="0" lvl="0" marL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5FA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75FA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00" name="Google Shape;400;g10056b9c3b8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98013" y="1928075"/>
            <a:ext cx="6129025" cy="193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5" y="0"/>
            <a:ext cx="9139049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"/>
          <p:cNvSpPr txBox="1"/>
          <p:nvPr>
            <p:ph type="title"/>
          </p:nvPr>
        </p:nvSpPr>
        <p:spPr>
          <a:xfrm>
            <a:off x="889600" y="1006650"/>
            <a:ext cx="75057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b="1" lang="es">
                <a:solidFill>
                  <a:srgbClr val="E83464"/>
                </a:solidFill>
              </a:rPr>
              <a:t>Objetivos de la sesión</a:t>
            </a:r>
            <a:endParaRPr b="1">
              <a:solidFill>
                <a:srgbClr val="E83464"/>
              </a:solidFill>
            </a:endParaRPr>
          </a:p>
        </p:txBody>
      </p:sp>
      <p:sp>
        <p:nvSpPr>
          <p:cNvPr id="291" name="Google Shape;291;p3"/>
          <p:cNvSpPr txBox="1"/>
          <p:nvPr>
            <p:ph idx="4294967295" type="body"/>
          </p:nvPr>
        </p:nvSpPr>
        <p:spPr>
          <a:xfrm>
            <a:off x="870550" y="1724375"/>
            <a:ext cx="7974600" cy="3489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" sz="1400">
                <a:solidFill>
                  <a:srgbClr val="3C63AB"/>
                </a:solidFill>
                <a:latin typeface="Arial"/>
                <a:ea typeface="Arial"/>
                <a:cs typeface="Arial"/>
                <a:sym typeface="Arial"/>
              </a:rPr>
              <a:t>  Al finalizar esta sesión estarás en capacidad de:</a:t>
            </a:r>
            <a:endParaRPr sz="1400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93700" lvl="0" marL="6858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D63AB"/>
              </a:buClr>
              <a:buSzPts val="1360"/>
              <a:buAutoNum type="arabicPeriod"/>
            </a:pPr>
            <a:r>
              <a:rPr lang="es">
                <a:solidFill>
                  <a:srgbClr val="3D63AB"/>
                </a:solidFill>
              </a:rPr>
              <a:t>Entender los conceptos del patrón de manejo de estado Provider</a:t>
            </a:r>
            <a:endParaRPr>
              <a:solidFill>
                <a:srgbClr val="3D63AB"/>
              </a:solidFill>
            </a:endParaRPr>
          </a:p>
          <a:p>
            <a:pPr indent="-393700" lvl="0" marL="6858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D63AB"/>
              </a:buClr>
              <a:buSzPts val="1360"/>
              <a:buAutoNum type="arabicPeriod"/>
            </a:pPr>
            <a:r>
              <a:rPr lang="es">
                <a:solidFill>
                  <a:srgbClr val="3D63AB"/>
                </a:solidFill>
              </a:rPr>
              <a:t>Crear una aplicación usando el patrón de manejo de estado Provide</a:t>
            </a:r>
            <a:endParaRPr>
              <a:solidFill>
                <a:srgbClr val="3D63AB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>
              <a:solidFill>
                <a:srgbClr val="3D63AB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>
              <a:solidFill>
                <a:srgbClr val="3D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ec303b4d7c_0_0"/>
          <p:cNvSpPr txBox="1"/>
          <p:nvPr/>
        </p:nvSpPr>
        <p:spPr>
          <a:xfrm>
            <a:off x="639150" y="816350"/>
            <a:ext cx="7543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Necesidad de patrones de estados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297" name="Google Shape;297;gec303b4d7c_0_0"/>
          <p:cNvSpPr txBox="1"/>
          <p:nvPr/>
        </p:nvSpPr>
        <p:spPr>
          <a:xfrm>
            <a:off x="438150" y="1454450"/>
            <a:ext cx="7618500" cy="30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-317500" lvl="0" marL="45720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400"/>
              <a:buChar char="●"/>
            </a:pPr>
            <a:r>
              <a:rPr lang="es">
                <a:solidFill>
                  <a:srgbClr val="3C63AB"/>
                </a:solidFill>
              </a:rPr>
              <a:t>La gestión del Estado es un tema complejo pero cuando una app crece hay momento en que necesitas compartir el estado de la aplicación entre pantallas, a través de tu aplicación. </a:t>
            </a:r>
            <a:endParaRPr>
              <a:solidFill>
                <a:srgbClr val="3C63AB"/>
              </a:solidFill>
            </a:endParaRPr>
          </a:p>
          <a:p>
            <a:pPr indent="0" lvl="0" marL="91440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63AB"/>
              </a:solidFill>
            </a:endParaRPr>
          </a:p>
          <a:p>
            <a:pPr indent="-317500" lvl="0" marL="45720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400"/>
              <a:buChar char="●"/>
            </a:pPr>
            <a:r>
              <a:rPr lang="es">
                <a:solidFill>
                  <a:srgbClr val="3C63AB"/>
                </a:solidFill>
              </a:rPr>
              <a:t>En frameworks declarativos como Flutter, si quieres cambiar la interfaz de usuario, tienes que reconstruirla. En otras palabras, es difícil cambiar imperativamente un widget desde fuera, llamando a un método en él.</a:t>
            </a:r>
            <a:endParaRPr>
              <a:solidFill>
                <a:srgbClr val="3C63AB"/>
              </a:solidFill>
            </a:endParaRPr>
          </a:p>
          <a:p>
            <a:pPr indent="0" lvl="0" marL="91440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63AB"/>
              </a:solidFill>
            </a:endParaRPr>
          </a:p>
          <a:p>
            <a:pPr indent="-323850" lvl="0" marL="45720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>
                <a:solidFill>
                  <a:srgbClr val="3C63AB"/>
                </a:solidFill>
              </a:rPr>
              <a:t>Los patrones de estados nos permiten compartir en muchas partes de tu aplicación tales como mantener entre sesiones de usuario,</a:t>
            </a:r>
            <a:r>
              <a:rPr lang="es" sz="1100">
                <a:solidFill>
                  <a:srgbClr val="4A4A4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lang="es">
                <a:solidFill>
                  <a:srgbClr val="3C63AB"/>
                </a:solidFill>
              </a:rPr>
              <a:t>Notificaciones en una aplicación de redes sociales, Preferencias del usuario etc.  </a:t>
            </a:r>
            <a:endParaRPr>
              <a:solidFill>
                <a:srgbClr val="3C63AB"/>
              </a:solidFill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75FA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fd6246c4b9_0_0"/>
          <p:cNvSpPr txBox="1"/>
          <p:nvPr>
            <p:ph type="ctrTitle"/>
          </p:nvPr>
        </p:nvSpPr>
        <p:spPr>
          <a:xfrm>
            <a:off x="1281950" y="1089153"/>
            <a:ext cx="6622500" cy="27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b="1" lang="es" sz="3500">
                <a:solidFill>
                  <a:srgbClr val="E83464"/>
                </a:solidFill>
              </a:rPr>
              <a:t>Provider</a:t>
            </a:r>
            <a:endParaRPr b="1" sz="2800">
              <a:solidFill>
                <a:srgbClr val="E834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gfd6246c4b9_0_0"/>
          <p:cNvSpPr txBox="1"/>
          <p:nvPr/>
        </p:nvSpPr>
        <p:spPr>
          <a:xfrm>
            <a:off x="2238750" y="3982075"/>
            <a:ext cx="46665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3D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"/>
          <p:cNvSpPr txBox="1"/>
          <p:nvPr/>
        </p:nvSpPr>
        <p:spPr>
          <a:xfrm>
            <a:off x="1017775" y="816350"/>
            <a:ext cx="71652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Provider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309" name="Google Shape;309;p4"/>
          <p:cNvSpPr txBox="1"/>
          <p:nvPr/>
        </p:nvSpPr>
        <p:spPr>
          <a:xfrm>
            <a:off x="1017775" y="1416900"/>
            <a:ext cx="6987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3C63AB"/>
                </a:solidFill>
              </a:rPr>
              <a:t>El manejo de estado es necesario cuando deseas compartir datos entre distintas partes de tu </a:t>
            </a:r>
            <a:r>
              <a:rPr lang="es" sz="1500">
                <a:solidFill>
                  <a:srgbClr val="3C63AB"/>
                </a:solidFill>
              </a:rPr>
              <a:t>aplicación</a:t>
            </a:r>
            <a:r>
              <a:rPr lang="es" sz="1500">
                <a:solidFill>
                  <a:srgbClr val="3C63AB"/>
                </a:solidFill>
              </a:rPr>
              <a:t>, es decir, necesitas datos que no dependan del ciclo de vida de los widgets.</a:t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0" name="Google Shape;310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3925" y="2220475"/>
            <a:ext cx="4376150" cy="246160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"/>
          <p:cNvSpPr txBox="1"/>
          <p:nvPr/>
        </p:nvSpPr>
        <p:spPr>
          <a:xfrm>
            <a:off x="3142675" y="4682075"/>
            <a:ext cx="2737800" cy="2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 sz="800" u="sng">
                <a:solidFill>
                  <a:schemeClr val="hlink"/>
                </a:solidFill>
                <a:hlinkClick r:id="rId5"/>
              </a:rPr>
              <a:t>State Management - Flutter.dev</a:t>
            </a:r>
            <a:endParaRPr b="0" i="0" sz="8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e10b788de_0_0"/>
          <p:cNvSpPr txBox="1"/>
          <p:nvPr/>
        </p:nvSpPr>
        <p:spPr>
          <a:xfrm>
            <a:off x="1017775" y="816350"/>
            <a:ext cx="71652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Provider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317" name="Google Shape;317;gee10b788de_0_0"/>
          <p:cNvSpPr txBox="1"/>
          <p:nvPr/>
        </p:nvSpPr>
        <p:spPr>
          <a:xfrm>
            <a:off x="1017775" y="1416900"/>
            <a:ext cx="6987600" cy="30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Font typeface="Arial"/>
              <a:buChar char="●"/>
            </a:pPr>
            <a:r>
              <a:rPr lang="es" sz="1500">
                <a:solidFill>
                  <a:srgbClr val="3C63AB"/>
                </a:solidFill>
              </a:rPr>
              <a:t>Provider, es un paquete que ha sido lanzado recientemente (en Google I/O) el cual tiene como función, permitirnos manejar el estado de nuestra app.</a:t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Font typeface="Arial"/>
              <a:buChar char="●"/>
            </a:pPr>
            <a:r>
              <a:rPr lang="es" sz="1500">
                <a:solidFill>
                  <a:srgbClr val="3C63AB"/>
                </a:solidFill>
              </a:rPr>
              <a:t>Provider es fácil de entender y no utiliza mucho código. También utiliza conceptos que son aplicables en todos los demás enfoques.</a:t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Con provider, no tienes que preocuparte por las llamadas de retorno o InheritedWidgets. Pero necesitas entender 3 conceptos:</a:t>
            </a:r>
            <a:endParaRPr sz="1500">
              <a:solidFill>
                <a:srgbClr val="3C63AB"/>
              </a:solidFill>
            </a:endParaRPr>
          </a:p>
          <a:p>
            <a:pPr indent="-323850" lvl="1" marL="9144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○"/>
            </a:pPr>
            <a:r>
              <a:rPr lang="es" sz="1500">
                <a:solidFill>
                  <a:srgbClr val="3C63AB"/>
                </a:solidFill>
              </a:rPr>
              <a:t>ChangeNotifier</a:t>
            </a:r>
            <a:endParaRPr sz="1500">
              <a:solidFill>
                <a:srgbClr val="3C63AB"/>
              </a:solidFill>
            </a:endParaRPr>
          </a:p>
          <a:p>
            <a:pPr indent="-323850" lvl="1" marL="9144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○"/>
            </a:pPr>
            <a:r>
              <a:rPr lang="es" sz="1500">
                <a:solidFill>
                  <a:srgbClr val="3C63AB"/>
                </a:solidFill>
              </a:rPr>
              <a:t>ChangeNotifierProvider</a:t>
            </a:r>
            <a:endParaRPr sz="1500">
              <a:solidFill>
                <a:srgbClr val="3C63AB"/>
              </a:solidFill>
            </a:endParaRPr>
          </a:p>
          <a:p>
            <a:pPr indent="-323850" lvl="1" marL="9144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○"/>
            </a:pPr>
            <a:r>
              <a:rPr lang="es" sz="1500">
                <a:solidFill>
                  <a:srgbClr val="3C63AB"/>
                </a:solidFill>
              </a:rPr>
              <a:t>Consumer</a:t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C63AB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5FA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a0ba12c3d_0_15"/>
          <p:cNvSpPr txBox="1"/>
          <p:nvPr/>
        </p:nvSpPr>
        <p:spPr>
          <a:xfrm>
            <a:off x="1043400" y="929050"/>
            <a:ext cx="6985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ChangeNotifier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323" name="Google Shape;323;gea0ba12c3d_0_15"/>
          <p:cNvSpPr txBox="1"/>
          <p:nvPr/>
        </p:nvSpPr>
        <p:spPr>
          <a:xfrm>
            <a:off x="1043400" y="1681850"/>
            <a:ext cx="7008300" cy="30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ChangeNotifier es una clase sencilla incluida en el SDK de Flutter SDK que proporciona notificaciones a los cambios a sus ‘listeners’. En otras palabras, un ChangeNotifier, es quien anuncia que ha ocurrido un cambio en los datos, un cliente puede suscribirse escuchar por estos cambios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ChangeNotifier es una manera de encapsular el estado de tu aplicación. Para apps muy simples, basta con un único ChangeNotifier, pero para aplicaciones </a:t>
            </a:r>
            <a:r>
              <a:rPr lang="es" sz="1500">
                <a:solidFill>
                  <a:srgbClr val="3C63AB"/>
                </a:solidFill>
              </a:rPr>
              <a:t>más</a:t>
            </a:r>
            <a:r>
              <a:rPr lang="es" sz="1500">
                <a:solidFill>
                  <a:srgbClr val="3C63AB"/>
                </a:solidFill>
              </a:rPr>
              <a:t> robustas es posible establecer </a:t>
            </a:r>
            <a:r>
              <a:rPr lang="es" sz="1500">
                <a:solidFill>
                  <a:srgbClr val="3C63AB"/>
                </a:solidFill>
              </a:rPr>
              <a:t>más</a:t>
            </a:r>
            <a:r>
              <a:rPr lang="es" sz="1500">
                <a:solidFill>
                  <a:srgbClr val="3C63AB"/>
                </a:solidFill>
              </a:rPr>
              <a:t> de uno.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" sz="1500" u="none" cap="none" strike="noStrike">
                <a:solidFill>
                  <a:srgbClr val="3C63AB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5FA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ea0ba12c3d_0_7"/>
          <p:cNvSpPr txBox="1"/>
          <p:nvPr/>
        </p:nvSpPr>
        <p:spPr>
          <a:xfrm>
            <a:off x="1176575" y="975150"/>
            <a:ext cx="69141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1" sz="3000">
              <a:solidFill>
                <a:srgbClr val="E83464"/>
              </a:solidFill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s" sz="3000">
                <a:solidFill>
                  <a:srgbClr val="E83464"/>
                </a:solidFill>
              </a:rPr>
              <a:t>ChangeNotifierProvider</a:t>
            </a:r>
            <a:endParaRPr b="1" i="0" sz="3000" u="none" cap="none" strike="noStrike">
              <a:solidFill>
                <a:srgbClr val="E83464"/>
              </a:solidFill>
            </a:endParaRPr>
          </a:p>
        </p:txBody>
      </p:sp>
      <p:sp>
        <p:nvSpPr>
          <p:cNvPr id="329" name="Google Shape;329;gea0ba12c3d_0_7"/>
          <p:cNvSpPr txBox="1"/>
          <p:nvPr/>
        </p:nvSpPr>
        <p:spPr>
          <a:xfrm>
            <a:off x="1110125" y="1827025"/>
            <a:ext cx="6769500" cy="15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Autofit/>
          </a:bodyPr>
          <a:lstStyle/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ChangeNotifierProvider es el widget que proporciona una instancia de un ChangeNotifier a sus descendientes. Viene del paquete provider.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ChangeNotifierProvider puede verse como quien provee una forma de entregar las notificaciones que hace </a:t>
            </a:r>
            <a:r>
              <a:rPr b="1" lang="es" sz="1500">
                <a:solidFill>
                  <a:srgbClr val="3C63AB"/>
                </a:solidFill>
              </a:rPr>
              <a:t>ChangeNotifier</a:t>
            </a:r>
            <a:r>
              <a:rPr lang="es" sz="1500">
                <a:solidFill>
                  <a:srgbClr val="3C63AB"/>
                </a:solidFill>
              </a:rPr>
              <a:t> (Notificador), de tal manera que los consumidores puedan escuchar estos cambios.</a:t>
            </a:r>
            <a:endParaRPr sz="1500">
              <a:solidFill>
                <a:srgbClr val="3C63AB"/>
              </a:solidFill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C63AB"/>
              </a:solidFill>
            </a:endParaRPr>
          </a:p>
          <a:p>
            <a:pPr indent="-323850" lvl="0" marL="457200" marR="0" rtl="0" algn="just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3C63AB"/>
              </a:buClr>
              <a:buSzPts val="1500"/>
              <a:buChar char="●"/>
            </a:pPr>
            <a:r>
              <a:rPr lang="es" sz="1500">
                <a:solidFill>
                  <a:srgbClr val="3C63AB"/>
                </a:solidFill>
              </a:rPr>
              <a:t>Se debe colocar ChangeNotifierProvider por encima de los widgets que necesitarán acceder a él.</a:t>
            </a:r>
            <a:endParaRPr b="0" i="0" sz="1600" u="none" cap="none" strike="noStrike">
              <a:solidFill>
                <a:srgbClr val="3C63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